
<file path=[Content_Types].xml><?xml version="1.0" encoding="utf-8"?>
<Types xmlns="http://schemas.openxmlformats.org/package/2006/content-types">
  <Default Extension="emf" ContentType="image/x-emf"/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7" r:id="rId1"/>
  </p:sldMasterIdLst>
  <p:sldIdLst>
    <p:sldId id="256" r:id="rId2"/>
    <p:sldId id="257" r:id="rId3"/>
    <p:sldId id="258" r:id="rId4"/>
    <p:sldId id="268" r:id="rId5"/>
    <p:sldId id="259" r:id="rId6"/>
    <p:sldId id="265" r:id="rId7"/>
    <p:sldId id="260" r:id="rId8"/>
    <p:sldId id="261" r:id="rId9"/>
    <p:sldId id="262" r:id="rId10"/>
    <p:sldId id="270" r:id="rId11"/>
    <p:sldId id="263" r:id="rId12"/>
    <p:sldId id="269" r:id="rId13"/>
    <p:sldId id="264" r:id="rId14"/>
    <p:sldId id="267" r:id="rId15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1A668-379A-46F1-8A99-CC3DF991AB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DE9BD5-F45F-448D-9D4D-7F4080139D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B7285D-649E-4FF7-BA30-59B55A70B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1.4.2020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8A7433-A053-4B74-AA97-A2AE883EC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7CE182-98A3-4CD2-A6E9-B70F8E218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469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3B2A10-9EFB-4969-9E1F-C3E0448F3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06229B-97C4-46C0-A7E2-39A0DE6B81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8609D2-5317-4CA1-9D0A-A7ABD6B63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1.4.2020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BD9BC-FE34-40EF-9BEF-489B95930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453420-C489-4571-9602-F1B187122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3141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13AC1F5-7031-4B69-A6F3-F86D782782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365014-7F1F-4A2B-B39A-4E24AAADFA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6DFC31-10FA-4AB7-8605-D83ED0CCD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1.4.2020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623B36-42BE-4A9E-8FE1-56229FE16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3506DA-9487-44D8-B6D9-A57FF079D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317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31B9D-C922-4B95-9C6E-47A892BE7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D1D365-C4DF-4D0C-9ECD-E2FD5B2F6A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CE23D0-06D2-46E2-AB09-D282BB8DF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1.4.2020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9A4F9F-4037-42F2-801B-E2004ED68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F3CBE5-F20A-4AC6-AD9A-FD56FBCA9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077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792DD-3812-4662-968E-2AABB8E3C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1F0384-0971-49FE-AF54-51B0B413E9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DF9DD4-8DF8-4C09-91FB-69713F75A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1.4.2020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C43425-30BF-4875-832F-A6EFC3EE9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761329-BAC1-4905-A24C-2364EDE94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893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FB7FF-9C25-4A4D-9D01-8CB0D5AC5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27409-CEE7-414A-AE85-87FC5E37BF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5D1CB6-448D-4DC2-ABBC-58CD7196C8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22F8CA-E0AD-4274-8585-347DDCF26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1.4.2020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32BA23-7079-4869-8A3C-DDB095F0B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4D4F68-531D-4513-8AED-D36D9F022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524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0D927-09D5-4D41-8081-BEEB446AB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1072B0-1D9C-4DF7-AE7A-BBFC5DABF0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96F236-35C0-4CDC-AFFB-9D9F01E71E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7AFC0D-32F5-4CF3-9DBF-C658CE6EF2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F77187-BC22-49B5-9D44-0A59270E96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859E81-6989-4F5E-8657-C1E4C5AF8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1.4.2020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17CAAE-2CDC-49EA-9977-20B3CE623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CDC6B2-9996-4B57-B9AF-68E13FDF3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090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4E458-DDC4-448D-A94F-77B514DD8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ABF6C8-60F4-42AF-8E2C-475FC5FC1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1.4.2020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C1E7F0-FDAD-4331-8372-C35FB3BAE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B8B120-FE0E-44EF-9F78-817B48B86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014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AB2383-FE2A-4002-A90B-0B84E44F7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1.4.2020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22F117-7248-434B-A147-8F4195FDB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9859E2-A9C4-41A5-868F-5EB3893C8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836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4B0AE-CB8C-45DD-8969-C369D0E9B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9FBAB5-D5EC-440F-8449-AAE1E01CC2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F00C27-4656-488F-A985-63DE1B63C8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CBDC79-4401-4F53-B510-6994ACE3E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EA474-078D-4E9B-9B14-09A87B19DC46}" type="datetime1">
              <a:rPr lang="en-US" smtClean="0"/>
              <a:t>1.4.2020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321360-2E64-4FD0-BA66-4EA3ED9FF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B08DF0-2DF7-4DC0-A40A-B8C1CF3EF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3816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9B1F5-EA50-4F93-B0F6-3643A7246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3B79BB-54D6-4BA9-82C2-325F38FF40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4D52C6-E031-4E7A-8975-A3069A6F16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81B347-4920-4DCE-9924-EAEDDC61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7D986-8816-4272-A432-0437A28A9828}" type="datetime1">
              <a:rPr lang="en-US" smtClean="0"/>
              <a:t>1.4.2020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F17B60-2EE4-4001-820F-124C08879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693930-AA1A-4475-B9FC-37DB995B6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89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4F4185-907C-4AE3-8F9A-ABA41CB90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3070D7-5954-4472-B365-0A2E8B89C5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94E07C-5BF5-4325-9798-1327F10D3E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1.4.2020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A1813E-668A-40ED-891A-6F268D1753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9EA271-8D5C-4491-9369-AAC5BB28A6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736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f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fif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fif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hyperlink" Target="https://www.filfak.ni.ac.rs/vesti/item/1557-filozofski-fakultet-u-nisu-obezbedio-psihosocijalnu-podrsku-gradanima-tokom-vanrednog-stanja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fif"/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f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f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f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fi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3">
            <a:extLst>
              <a:ext uri="{FF2B5EF4-FFF2-40B4-BE49-F238E27FC236}">
                <a16:creationId xmlns:a16="http://schemas.microsoft.com/office/drawing/2014/main" id="{8E8655C2-A7A7-4C24-9D25-EE76EE1D822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4806" b="1551"/>
          <a:stretch/>
        </p:blipFill>
        <p:spPr>
          <a:xfrm>
            <a:off x="20" y="975"/>
            <a:ext cx="1219198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7ACE75-E5D3-48F9-A085-4FC19B5A5C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21495" y="4444115"/>
            <a:ext cx="8742305" cy="2644183"/>
          </a:xfrm>
        </p:spPr>
        <p:txBody>
          <a:bodyPr anchor="b">
            <a:normAutofit/>
          </a:bodyPr>
          <a:lstStyle/>
          <a:p>
            <a:r>
              <a:rPr lang="sr-Latn-RS" b="1" dirty="0">
                <a:solidFill>
                  <a:srgbClr val="FF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Како се понашати у кризи? </a:t>
            </a:r>
            <a:br>
              <a:rPr lang="sr-Latn-RS" dirty="0"/>
            </a:br>
            <a:br>
              <a:rPr lang="sr-Latn-RS" sz="4400" dirty="0">
                <a:solidFill>
                  <a:schemeClr val="bg1"/>
                </a:solidFill>
              </a:rPr>
            </a:br>
            <a:endParaRPr lang="sr-Latn-RS" sz="4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63799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456554-1F94-4FDB-96D6-082D4DD23B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01964"/>
            <a:ext cx="10515600" cy="5474999"/>
          </a:xfrm>
        </p:spPr>
        <p:txBody>
          <a:bodyPr/>
          <a:lstStyle/>
          <a:p>
            <a:endParaRPr lang="sr-Latn-RS" dirty="0"/>
          </a:p>
          <a:p>
            <a:r>
              <a:rPr lang="sr-Cyrl-RS" dirty="0"/>
              <a:t>С</a:t>
            </a:r>
            <a:r>
              <a:rPr lang="sr-Latn-RS" dirty="0"/>
              <a:t>а</a:t>
            </a:r>
            <a:r>
              <a:rPr lang="sr-Cyrl-RS" dirty="0"/>
              <a:t>ч</a:t>
            </a:r>
            <a:r>
              <a:rPr lang="sr-Latn-RS" dirty="0"/>
              <a:t>увамо комуникацију телефоном, </a:t>
            </a:r>
            <a:r>
              <a:rPr lang="en-US" dirty="0" err="1"/>
              <a:t>skyp</a:t>
            </a:r>
            <a:r>
              <a:rPr lang="en-US" dirty="0"/>
              <a:t>-o</a:t>
            </a:r>
            <a:r>
              <a:rPr lang="sr-Latn-RS" dirty="0"/>
              <a:t>м са ро</a:t>
            </a:r>
            <a:r>
              <a:rPr lang="sr-Cyrl-RS" dirty="0"/>
              <a:t>ђ</a:t>
            </a:r>
            <a:r>
              <a:rPr lang="sr-Latn-RS" dirty="0"/>
              <a:t>ацима, пријатељима и колегама</a:t>
            </a:r>
          </a:p>
          <a:p>
            <a:endParaRPr lang="sr-Latn-RS" dirty="0"/>
          </a:p>
          <a:p>
            <a:r>
              <a:rPr lang="sr-Cyrl-RS" dirty="0"/>
              <a:t>П</a:t>
            </a:r>
            <a:r>
              <a:rPr lang="sr-Latn-RS" dirty="0"/>
              <a:t>овежимо се аплаузом у 20.00 за све вредне људе који помажу свима нама да пребродимо ову ситуацију, звали се они лекари, просветни радници, кројачи, радници, волонери, војници...</a:t>
            </a:r>
          </a:p>
          <a:p>
            <a:endParaRPr lang="sr-Latn-R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F344415-29D4-4FD2-9D72-6E9B8A5047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1476" y="4135870"/>
            <a:ext cx="3992995" cy="26475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94682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26C4DF-B1A6-493A-9F29-05F0D1B76A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72533"/>
            <a:ext cx="10515600" cy="580443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r-Latn-RS" dirty="0"/>
          </a:p>
          <a:p>
            <a:pPr marL="0" indent="0" algn="ctr">
              <a:buNone/>
            </a:pPr>
            <a:endParaRPr lang="sr-Latn-RS" dirty="0"/>
          </a:p>
          <a:p>
            <a:pPr marL="0" indent="0" algn="ctr">
              <a:buNone/>
            </a:pPr>
            <a:r>
              <a:rPr lang="sr-Latn-RS" dirty="0"/>
              <a:t>Одржавајте сигурне контакте са другим људима – друштвене мреже су корисне за то, поједине пружају могућност да се видимо са другим људима. </a:t>
            </a:r>
          </a:p>
          <a:p>
            <a:pPr marL="0" indent="0" algn="ctr">
              <a:buNone/>
            </a:pPr>
            <a:endParaRPr lang="sr-Latn-RS" dirty="0"/>
          </a:p>
          <a:p>
            <a:pPr marL="0" indent="0" algn="ctr">
              <a:buNone/>
            </a:pPr>
            <a:r>
              <a:rPr lang="sr-Latn-RS" dirty="0"/>
              <a:t>Ми смо социјална бића и имамо потребу да будемо у друштву других људи – интернет то данас олакшава</a:t>
            </a:r>
          </a:p>
          <a:p>
            <a:endParaRPr lang="sr-Latn-R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B84F23-2A8B-4E25-B2C3-71B7592836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637" y="4463328"/>
            <a:ext cx="2143125" cy="21431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284CEC2-DBDC-4A45-A884-13F2DB0E6B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1325" y="4626937"/>
            <a:ext cx="1858530" cy="185853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3FF56EB-5912-40D0-ACA8-6DF630DDED3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3604" y="4626937"/>
            <a:ext cx="2143125" cy="185853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19B6776-5995-46EB-9BC9-0D49021F5E2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0200" y="4581958"/>
            <a:ext cx="2533650" cy="1809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254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036896-0F72-406A-A72E-7EC99B5CAB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7970"/>
            <a:ext cx="10515600" cy="5598993"/>
          </a:xfrm>
        </p:spPr>
        <p:txBody>
          <a:bodyPr/>
          <a:lstStyle/>
          <a:p>
            <a:pPr marL="0" indent="0" algn="ctr">
              <a:buNone/>
            </a:pPr>
            <a:endParaRPr lang="sr-Cyrl-R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sr-Latn-RS" dirty="0"/>
              <a:t>Разговарајте са другима о својим мислима, емоцијама, </a:t>
            </a:r>
            <a:endParaRPr lang="en-US" dirty="0"/>
          </a:p>
          <a:p>
            <a:pPr marL="0" indent="0">
              <a:buNone/>
            </a:pPr>
            <a:r>
              <a:rPr lang="sr-Latn-RS" dirty="0"/>
              <a:t>страховима на тај начин их се ослобађате и постају конкретни. </a:t>
            </a:r>
            <a:endParaRPr lang="sr-Cyrl-RS" dirty="0"/>
          </a:p>
          <a:p>
            <a:pPr marL="0" indent="0">
              <a:buNone/>
            </a:pPr>
            <a:endParaRPr lang="sr-Cyrl-RS" dirty="0"/>
          </a:p>
          <a:p>
            <a:pPr marL="0" indent="0">
              <a:buNone/>
            </a:pPr>
            <a:r>
              <a:rPr lang="sr-Cyrl-RS" dirty="0"/>
              <a:t>Ипак</a:t>
            </a:r>
            <a:r>
              <a:rPr lang="sr-Latn-RS" dirty="0"/>
              <a:t>, ограничите временски колико ћете причати о својим емоцијама. </a:t>
            </a:r>
            <a:endParaRPr lang="sr-Cyrl-RS" dirty="0"/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r>
              <a:rPr lang="sr-Latn-RS" dirty="0"/>
              <a:t>Покушајте да разговор усмерите и на неке друге садржаје – шта сте данас радили, шта сте научили, шта вам је било лепо, шта бисте издвојили као лепо сећање на данашњи дан.</a:t>
            </a:r>
          </a:p>
          <a:p>
            <a:endParaRPr lang="sr-Latn-RS" dirty="0"/>
          </a:p>
        </p:txBody>
      </p:sp>
      <p:pic>
        <p:nvPicPr>
          <p:cNvPr id="4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8297" y="134472"/>
            <a:ext cx="1782762" cy="203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82935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6A2257-4797-4ABC-A206-A5D7955719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22694"/>
            <a:ext cx="10515600" cy="575426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r-Cyrl-RS" dirty="0"/>
          </a:p>
          <a:p>
            <a:pPr marL="0" indent="0" algn="ctr">
              <a:buNone/>
            </a:pPr>
            <a:r>
              <a:rPr lang="sr-Latn-RS" dirty="0"/>
              <a:t>Можете водити дневник. Писана реч усмерава мисаони ток, а мисли постају јасније и концизније.</a:t>
            </a:r>
            <a:endParaRPr lang="sr-Cyrl-RS" dirty="0"/>
          </a:p>
          <a:p>
            <a:pPr marL="0" indent="0" algn="ctr">
              <a:buNone/>
            </a:pPr>
            <a:endParaRPr lang="sr-Latn-RS" dirty="0"/>
          </a:p>
          <a:p>
            <a:pPr marL="0" indent="0" algn="ctr">
              <a:buNone/>
            </a:pPr>
            <a:r>
              <a:rPr lang="sr-Latn-RS" dirty="0"/>
              <a:t>Медији стално износе податак колико је људи умрло или инфицирано. Усмерите своју пажњу на оне који су </a:t>
            </a:r>
            <a:r>
              <a:rPr lang="sr-Latn-RS" dirty="0">
                <a:solidFill>
                  <a:srgbClr val="FF33CC"/>
                </a:solidFill>
              </a:rPr>
              <a:t>оздравили. </a:t>
            </a:r>
            <a:endParaRPr lang="sr-Cyrl-RS" dirty="0">
              <a:solidFill>
                <a:srgbClr val="FF33CC"/>
              </a:solidFill>
            </a:endParaRPr>
          </a:p>
          <a:p>
            <a:pPr marL="0" indent="0" algn="ctr">
              <a:buNone/>
            </a:pPr>
            <a:endParaRPr lang="sr-Latn-RS" dirty="0"/>
          </a:p>
          <a:p>
            <a:pPr marL="0" indent="0" algn="ctr">
              <a:buNone/>
            </a:pPr>
            <a:r>
              <a:rPr lang="sr-Latn-RS" dirty="0"/>
              <a:t>Ограничите читање вести на два пута у току дана, тако нећете бити стално окружени информацијама које стварају анксиозност и стрепњу. </a:t>
            </a:r>
            <a:endParaRPr lang="sr-Cyrl-RS" dirty="0"/>
          </a:p>
          <a:p>
            <a:pPr marL="0" indent="0" algn="ctr">
              <a:buNone/>
            </a:pPr>
            <a:r>
              <a:rPr lang="sr-Latn-RS" dirty="0"/>
              <a:t>Заменивши их читањем неких позитивних садржаја, заменићете негативне емоције позитивним.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7179808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8E1680-1A6A-4072-B936-589FF7A700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sr-Cyrl-RS" dirty="0"/>
          </a:p>
          <a:p>
            <a:pPr marL="0" indent="0" algn="ctr">
              <a:buNone/>
            </a:pPr>
            <a:r>
              <a:rPr lang="sr-Cyrl-RS" sz="2400" dirty="0"/>
              <a:t>А у</a:t>
            </a:r>
            <a:r>
              <a:rPr lang="sr-Latn-RS" sz="2400" dirty="0"/>
              <a:t>колико </a:t>
            </a:r>
            <a:r>
              <a:rPr lang="sr-Cyrl-RS" sz="2400" dirty="0"/>
              <a:t>сматрате да би вам било лакше да </a:t>
            </a:r>
            <a:r>
              <a:rPr lang="sr-Latn-RS" sz="2400" dirty="0"/>
              <a:t>разговарате са непознатом особом можете се обратити и стручњацима који </a:t>
            </a:r>
            <a:r>
              <a:rPr lang="sr-Latn-RS" sz="2400" dirty="0" err="1"/>
              <a:t>су</a:t>
            </a:r>
            <a:r>
              <a:rPr lang="sr-Latn-RS" sz="2400" dirty="0"/>
              <a:t> </a:t>
            </a:r>
            <a:r>
              <a:rPr lang="sr-Cyrl-RS" sz="2400" dirty="0"/>
              <a:t>део факултетске </a:t>
            </a:r>
            <a:r>
              <a:rPr lang="sr-Cyrl-RS" sz="2400" dirty="0" err="1"/>
              <a:t>психосоцијалне</a:t>
            </a:r>
            <a:r>
              <a:rPr lang="sr-Cyrl-RS" sz="2400" dirty="0"/>
              <a:t> подршке грађанима. Више информација можете пронаћи </a:t>
            </a:r>
            <a:r>
              <a:rPr lang="sr-Cyrl-RS" sz="2400" dirty="0">
                <a:hlinkClick r:id="rId2"/>
              </a:rPr>
              <a:t>овде</a:t>
            </a:r>
            <a:r>
              <a:rPr lang="sr-Cyrl-RS" sz="2400" dirty="0"/>
              <a:t>.</a:t>
            </a:r>
            <a:r>
              <a:rPr lang="sr-Latn-RS" sz="2400" dirty="0"/>
              <a:t> </a:t>
            </a:r>
          </a:p>
          <a:p>
            <a:endParaRPr lang="sr-Latn-RS" dirty="0"/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6170" y="3555721"/>
            <a:ext cx="2703513" cy="2703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rukovanj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31433" y="4270081"/>
            <a:ext cx="4022272" cy="1796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334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83C900-9B3D-443E-9010-4250CACAA4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31321"/>
            <a:ext cx="10515600" cy="5624872"/>
          </a:xfrm>
        </p:spPr>
        <p:txBody>
          <a:bodyPr/>
          <a:lstStyle/>
          <a:p>
            <a:pPr marL="0" indent="0" algn="ctr">
              <a:buNone/>
            </a:pPr>
            <a:endParaRPr lang="sr-Latn-RS" dirty="0"/>
          </a:p>
          <a:p>
            <a:pPr marL="0" indent="0" algn="ctr">
              <a:buNone/>
            </a:pPr>
            <a:endParaRPr lang="sr-Latn-RS" dirty="0"/>
          </a:p>
          <a:p>
            <a:pPr>
              <a:buFont typeface="Wingdings" panose="05000000000000000000" pitchFamily="2" charset="2"/>
              <a:buChar char="ü"/>
            </a:pPr>
            <a:r>
              <a:rPr lang="sr-Latn-RS" dirty="0"/>
              <a:t>Криза је стање у коме је наше уобичајено функционисање онемогућено. 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sr-Latn-RS" dirty="0"/>
              <a:t>Налазимо се у </a:t>
            </a:r>
            <a:r>
              <a:rPr lang="sr-Latn-RS" dirty="0">
                <a:solidFill>
                  <a:srgbClr val="FF33CC"/>
                </a:solidFill>
              </a:rPr>
              <a:t>околностима</a:t>
            </a:r>
            <a:r>
              <a:rPr lang="sr-Latn-RS" dirty="0"/>
              <a:t> које су нам </a:t>
            </a:r>
            <a:r>
              <a:rPr lang="sr-Latn-RS" dirty="0">
                <a:solidFill>
                  <a:srgbClr val="FF33CC"/>
                </a:solidFill>
              </a:rPr>
              <a:t>непознате и претеће</a:t>
            </a:r>
            <a:r>
              <a:rPr lang="sr-Latn-RS" dirty="0"/>
              <a:t>, а које нисмо у могућности директно да променимо. </a:t>
            </a:r>
          </a:p>
          <a:p>
            <a:pPr>
              <a:buFont typeface="Wingdings" panose="05000000000000000000" pitchFamily="2" charset="2"/>
              <a:buChar char="ü"/>
            </a:pPr>
            <a:endParaRPr lang="sr-Latn-RS" dirty="0"/>
          </a:p>
          <a:p>
            <a:pPr>
              <a:buFont typeface="Wingdings" panose="05000000000000000000" pitchFamily="2" charset="2"/>
              <a:buChar char="ü"/>
            </a:pPr>
            <a:r>
              <a:rPr lang="sr-Latn-RS" dirty="0"/>
              <a:t>Зато треба чинити оно што је у нашој моћи </a:t>
            </a:r>
            <a:r>
              <a:rPr lang="sr-Latn-RS" dirty="0">
                <a:solidFill>
                  <a:srgbClr val="FF33CC"/>
                </a:solidFill>
              </a:rPr>
              <a:t>а то није мало</a:t>
            </a:r>
            <a:r>
              <a:rPr lang="sr-Latn-RS" dirty="0"/>
              <a:t>!</a:t>
            </a:r>
          </a:p>
          <a:p>
            <a:pPr marL="0" indent="0" algn="ctr">
              <a:buNone/>
            </a:pPr>
            <a:endParaRPr lang="sr-Latn-RS" dirty="0"/>
          </a:p>
          <a:p>
            <a:pPr marL="0" indent="0" algn="ctr">
              <a:buNone/>
            </a:pPr>
            <a:endParaRPr lang="sr-Latn-RS" dirty="0"/>
          </a:p>
          <a:p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531220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C2E398-F03C-4AC6-BCC9-CF0E05208E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22694"/>
            <a:ext cx="10515600" cy="60816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r-Cyrl-RS" dirty="0"/>
          </a:p>
          <a:p>
            <a:pPr marL="0" indent="0" algn="ctr">
              <a:buNone/>
            </a:pPr>
            <a:endParaRPr lang="sr-Cyrl-RS" dirty="0"/>
          </a:p>
          <a:p>
            <a:pPr marL="0" indent="0" algn="ctr">
              <a:buNone/>
            </a:pPr>
            <a:r>
              <a:rPr lang="sr-Latn-RS" dirty="0"/>
              <a:t>Непознаница ствара страх.</a:t>
            </a:r>
            <a:r>
              <a:rPr lang="sr-Cyrl-RS" dirty="0"/>
              <a:t>..</a:t>
            </a:r>
            <a:r>
              <a:rPr lang="sr-Latn-RS" dirty="0"/>
              <a:t> </a:t>
            </a:r>
          </a:p>
          <a:p>
            <a:pPr marL="0" indent="0" algn="ctr">
              <a:buNone/>
            </a:pPr>
            <a:endParaRPr lang="sr-Cyrl-RS" dirty="0"/>
          </a:p>
          <a:p>
            <a:pPr marL="0" indent="0" algn="ctr">
              <a:buNone/>
            </a:pPr>
            <a:endParaRPr lang="sr-Cyrl-RS" dirty="0"/>
          </a:p>
          <a:p>
            <a:pPr marL="0" indent="0" algn="ctr">
              <a:buNone/>
            </a:pPr>
            <a:r>
              <a:rPr lang="sr-Latn-RS" dirty="0"/>
              <a:t>Имамо осећај да смо изгубили контролу над нашим животима, ограничено нам је кретање у великој мери. </a:t>
            </a:r>
            <a:endParaRPr lang="sr-Cyrl-RS" dirty="0"/>
          </a:p>
          <a:p>
            <a:pPr marL="0" indent="0" algn="ctr">
              <a:buNone/>
            </a:pPr>
            <a:endParaRPr lang="sr-Cyrl-RS" dirty="0"/>
          </a:p>
          <a:p>
            <a:pPr marL="0" indent="0" algn="ctr">
              <a:buNone/>
            </a:pPr>
            <a:r>
              <a:rPr lang="sr-Latn-RS" dirty="0"/>
              <a:t>Старијим сугра</a:t>
            </a:r>
            <a:r>
              <a:rPr lang="sr-Cyrl-RS" dirty="0"/>
              <a:t>ђ</a:t>
            </a:r>
            <a:r>
              <a:rPr lang="sr-Latn-RS" dirty="0"/>
              <a:t>анима на цео дан. </a:t>
            </a:r>
          </a:p>
          <a:p>
            <a:pPr marL="0" indent="0" algn="ctr">
              <a:buNone/>
            </a:pPr>
            <a:r>
              <a:rPr lang="sr-Latn-RS" dirty="0"/>
              <a:t>У одређеном термину и то не сваког </a:t>
            </a:r>
          </a:p>
          <a:p>
            <a:pPr marL="0" indent="0" algn="ctr">
              <a:buNone/>
            </a:pPr>
            <a:r>
              <a:rPr lang="sr-Latn-RS" dirty="0"/>
              <a:t>дана могу да иду у трговину. </a:t>
            </a:r>
            <a:endParaRPr lang="sr-Cyrl-R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CA5A7E7-7AA0-468B-886B-E66289232D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602" y="4562191"/>
            <a:ext cx="3116180" cy="194212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1161157-062E-4235-B5F2-E09AA4C96ED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13" r="1" b="21820"/>
          <a:stretch/>
        </p:blipFill>
        <p:spPr>
          <a:xfrm>
            <a:off x="9376912" y="318024"/>
            <a:ext cx="1976887" cy="1735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1135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7FFBB1-948D-4AD5-93F2-EA9E1CDA47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60717"/>
            <a:ext cx="10515600" cy="5616246"/>
          </a:xfrm>
        </p:spPr>
        <p:txBody>
          <a:bodyPr/>
          <a:lstStyle/>
          <a:p>
            <a:pPr marL="0" indent="0" algn="ctr">
              <a:buNone/>
            </a:pPr>
            <a:endParaRPr lang="sr-Cyrl-RS" dirty="0"/>
          </a:p>
          <a:p>
            <a:pPr marL="0" indent="0" algn="ctr">
              <a:buNone/>
            </a:pPr>
            <a:r>
              <a:rPr lang="sr-Latn-RS" dirty="0"/>
              <a:t>Ограничени социјални контакти, сведени на минимум, само са укућанима и то уз опрез и дистанцу, свакодневна упозорења па и претње ако се забране прекрше, извештаји о масовном пандемијском ширењу заразе и високом проценту смртности, стварају посебну узнемиреност и додатно појачавају бојазни, неизвесност, а негативне ефекте стреса, тј смањење имунитета! Усамљеност повећава ранију смрт за 26%, социјална изолација за 29%, а живот сам</a:t>
            </a:r>
            <a:r>
              <a:rPr lang="en-US" dirty="0"/>
              <a:t>a</a:t>
            </a:r>
            <a:r>
              <a:rPr lang="sr-Latn-RS" dirty="0"/>
              <a:t>ца за 32%”. </a:t>
            </a:r>
            <a:endParaRPr lang="sr-Cyrl-RS" dirty="0"/>
          </a:p>
          <a:p>
            <a:pPr marL="0" indent="0" algn="ctr">
              <a:buNone/>
            </a:pPr>
            <a:endParaRPr lang="sr-Cyrl-RS" dirty="0"/>
          </a:p>
          <a:p>
            <a:pPr marL="0" indent="0" algn="ctr">
              <a:buNone/>
            </a:pPr>
            <a:r>
              <a:rPr lang="sr-Cyrl-RS" dirty="0"/>
              <a:t>Ова</a:t>
            </a:r>
            <a:r>
              <a:rPr lang="sr-Latn-RS" dirty="0"/>
              <a:t> статистика је узнемирујућа</a:t>
            </a:r>
            <a:r>
              <a:rPr lang="sr-Cyrl-RS" dirty="0"/>
              <a:t>!</a:t>
            </a:r>
            <a:endParaRPr lang="sr-Latn-RS" dirty="0"/>
          </a:p>
          <a:p>
            <a:endParaRPr lang="sr-Latn-R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146A14A-2DFE-4ABF-A06A-2BBB37C918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3505" y="4314680"/>
            <a:ext cx="2867025" cy="1590675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perspectiveHeroicExtremeLeftFacing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311453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AB8B3-8E9C-43B5-A37C-1D05F35987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6430"/>
            <a:ext cx="10515600" cy="5840533"/>
          </a:xfrm>
        </p:spPr>
        <p:txBody>
          <a:bodyPr/>
          <a:lstStyle/>
          <a:p>
            <a:pPr marL="0" indent="0" algn="ctr">
              <a:buNone/>
            </a:pPr>
            <a:endParaRPr lang="sr-Cyrl-RS" dirty="0"/>
          </a:p>
          <a:p>
            <a:pPr marL="0" indent="0" algn="ctr">
              <a:buNone/>
            </a:pPr>
            <a:endParaRPr lang="sr-Cyrl-RS" dirty="0"/>
          </a:p>
          <a:p>
            <a:pPr marL="0" indent="0" algn="ctr">
              <a:buNone/>
            </a:pPr>
            <a:r>
              <a:rPr lang="sr-Latn-RS" dirty="0"/>
              <a:t>С друге стране</a:t>
            </a:r>
            <a:r>
              <a:rPr lang="sr-Cyrl-RS" dirty="0"/>
              <a:t>,</a:t>
            </a:r>
            <a:r>
              <a:rPr lang="sr-Latn-RS" dirty="0"/>
              <a:t> ми смо друштвена бића </a:t>
            </a:r>
            <a:r>
              <a:rPr lang="sr-Cyrl-RS" dirty="0"/>
              <a:t>и</a:t>
            </a:r>
            <a:r>
              <a:rPr lang="sr-Latn-RS" dirty="0"/>
              <a:t> благотворни ефекти социјалне </a:t>
            </a:r>
            <a:r>
              <a:rPr lang="sr-Cyrl-RS" dirty="0"/>
              <a:t>и</a:t>
            </a:r>
            <a:r>
              <a:rPr lang="sr-Latn-RS" dirty="0"/>
              <a:t> емоционалне подршке смо много пута искусили. </a:t>
            </a:r>
            <a:endParaRPr lang="sr-Cyrl-RS" dirty="0"/>
          </a:p>
          <a:p>
            <a:pPr marL="0" indent="0" algn="ctr">
              <a:buNone/>
            </a:pPr>
            <a:endParaRPr lang="sr-Cyrl-RS" dirty="0"/>
          </a:p>
          <a:p>
            <a:pPr marL="0" indent="0" algn="ctr">
              <a:buNone/>
            </a:pPr>
            <a:endParaRPr lang="sr-Cyrl-RS" dirty="0"/>
          </a:p>
          <a:p>
            <a:pPr marL="0" indent="0" algn="ctr">
              <a:buNone/>
            </a:pPr>
            <a:r>
              <a:rPr lang="sr-Latn-RS" dirty="0"/>
              <a:t>Зато ситуација у којој смо, додатно мобилише да се изборимо са сопственим осећањем изолованости </a:t>
            </a:r>
            <a:r>
              <a:rPr lang="sr-Cyrl-RS" dirty="0"/>
              <a:t>и</a:t>
            </a:r>
            <a:r>
              <a:rPr lang="sr-Latn-RS" dirty="0"/>
              <a:t> усамљености, али </a:t>
            </a:r>
            <a:r>
              <a:rPr lang="sr-Cyrl-RS" dirty="0"/>
              <a:t>и</a:t>
            </a:r>
            <a:r>
              <a:rPr lang="sr-Latn-RS" dirty="0"/>
              <a:t> да будемо солидарни према онима које познајемо</a:t>
            </a:r>
            <a:r>
              <a:rPr lang="sr-Cyrl-RS" dirty="0"/>
              <a:t>,</a:t>
            </a:r>
            <a:r>
              <a:rPr lang="sr-Latn-RS" dirty="0"/>
              <a:t> а који су у тежој ситуацији.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717E03E-7DBA-4AEC-B6DA-A5EA031C59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021" y="4673720"/>
            <a:ext cx="2466975" cy="18478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100927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F2AD7-2685-4B19-9104-1A70C5244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44091"/>
            <a:ext cx="10515600" cy="1325563"/>
          </a:xfrm>
        </p:spPr>
        <p:txBody>
          <a:bodyPr/>
          <a:lstStyle/>
          <a:p>
            <a:pPr algn="ctr"/>
            <a:r>
              <a:rPr lang="sr-Latn-RS" dirty="0"/>
              <a:t>У овој ситуацији најважније је да чинимо оно што је у НАШОЈ МОЋИ:</a:t>
            </a:r>
          </a:p>
        </p:txBody>
      </p:sp>
      <p:pic>
        <p:nvPicPr>
          <p:cNvPr id="3" name="Picture 4" descr="33a55e413f685db2e27f0b453e81e627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4546" y="3613150"/>
            <a:ext cx="3387725" cy="324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66903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703BA-070B-420E-B7FA-19404AEB27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327" y="749278"/>
            <a:ext cx="10515600" cy="5891667"/>
          </a:xfrm>
        </p:spPr>
        <p:txBody>
          <a:bodyPr>
            <a:normAutofit/>
          </a:bodyPr>
          <a:lstStyle/>
          <a:p>
            <a:r>
              <a:rPr lang="sr-Cyrl-RS" dirty="0"/>
              <a:t>Д</a:t>
            </a:r>
            <a:r>
              <a:rPr lang="sr-Latn-RS" dirty="0"/>
              <a:t>а останемо код куће</a:t>
            </a:r>
          </a:p>
          <a:p>
            <a:endParaRPr lang="sr-Latn-RS" dirty="0"/>
          </a:p>
          <a:p>
            <a:pPr marL="0" indent="0">
              <a:buNone/>
            </a:pPr>
            <a:r>
              <a:rPr lang="sr-Latn-RS" dirty="0"/>
              <a:t>•</a:t>
            </a:r>
            <a:r>
              <a:rPr lang="sr-Cyrl-RS" dirty="0"/>
              <a:t>Д</a:t>
            </a:r>
            <a:r>
              <a:rPr lang="sr-Latn-RS" dirty="0"/>
              <a:t>а водимо рачуна о свом физичком здрављу кроз </a:t>
            </a:r>
            <a:endParaRPr lang="sr-Cyrl-RS" dirty="0"/>
          </a:p>
          <a:p>
            <a:pPr marL="0" indent="0">
              <a:buNone/>
            </a:pPr>
            <a:r>
              <a:rPr lang="sr-Latn-RS" dirty="0"/>
              <a:t>здраву исхрану богату витаминима, бављење спортом </a:t>
            </a:r>
            <a:endParaRPr lang="sr-Cyrl-RS" dirty="0"/>
          </a:p>
          <a:p>
            <a:pPr marL="0" indent="0">
              <a:buNone/>
            </a:pPr>
            <a:r>
              <a:rPr lang="sr-Latn-RS" dirty="0"/>
              <a:t>у соби, одмарање, прање руку, дезинфекцију</a:t>
            </a:r>
          </a:p>
          <a:p>
            <a:pPr marL="0" indent="0">
              <a:buNone/>
            </a:pPr>
            <a:endParaRPr lang="sr-Latn-RS" dirty="0"/>
          </a:p>
          <a:p>
            <a:r>
              <a:rPr lang="sr-Cyrl-RS" dirty="0"/>
              <a:t>С</a:t>
            </a:r>
            <a:r>
              <a:rPr lang="sr-Latn-RS" dirty="0"/>
              <a:t>лушамо савете стручњака </a:t>
            </a:r>
          </a:p>
          <a:p>
            <a:endParaRPr lang="sr-Latn-RS" dirty="0"/>
          </a:p>
          <a:p>
            <a:r>
              <a:rPr lang="sr-Cyrl-RS" dirty="0"/>
              <a:t>М</a:t>
            </a:r>
            <a:r>
              <a:rPr lang="sr-Latn-RS" dirty="0"/>
              <a:t>ожемо да учимо нов језик, да развијемо нов хоби, прочитамо нову књигу,</a:t>
            </a:r>
          </a:p>
          <a:p>
            <a:endParaRPr lang="sr-Latn-RS" dirty="0"/>
          </a:p>
          <a:p>
            <a:endParaRPr lang="sr-Latn-R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ACBEE59-C8A8-4E1E-A552-A5E3012118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0946" y="380854"/>
            <a:ext cx="2143125" cy="2143125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3748780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066AE2-4828-4E73-8CCA-6B5D319CD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2860"/>
            <a:ext cx="10515600" cy="5504103"/>
          </a:xfrm>
        </p:spPr>
        <p:txBody>
          <a:bodyPr>
            <a:normAutofit lnSpcReduction="10000"/>
          </a:bodyPr>
          <a:lstStyle/>
          <a:p>
            <a:r>
              <a:rPr lang="sr-Cyrl-RS" dirty="0"/>
              <a:t>П</a:t>
            </a:r>
            <a:r>
              <a:rPr lang="sr-Latn-RS" dirty="0"/>
              <a:t>релистамо албуме са сликама, освежимо сећања</a:t>
            </a:r>
          </a:p>
          <a:p>
            <a:endParaRPr lang="sr-Latn-RS" dirty="0"/>
          </a:p>
          <a:p>
            <a:r>
              <a:rPr lang="sr-Cyrl-RS" dirty="0"/>
              <a:t>С</a:t>
            </a:r>
            <a:r>
              <a:rPr lang="sr-Latn-RS" dirty="0"/>
              <a:t>редимо хаос у компјутеру</a:t>
            </a:r>
          </a:p>
          <a:p>
            <a:endParaRPr lang="sr-Latn-RS" dirty="0"/>
          </a:p>
          <a:p>
            <a:r>
              <a:rPr lang="sr-Cyrl-RS" dirty="0"/>
              <a:t>П</a:t>
            </a:r>
            <a:r>
              <a:rPr lang="sr-Latn-RS" dirty="0"/>
              <a:t>окушамо да направимо поправке у кући</a:t>
            </a:r>
          </a:p>
          <a:p>
            <a:endParaRPr lang="sr-Latn-RS" dirty="0"/>
          </a:p>
          <a:p>
            <a:r>
              <a:rPr lang="sr-Cyrl-RS" dirty="0"/>
              <a:t>О</a:t>
            </a:r>
            <a:r>
              <a:rPr lang="sr-Latn-RS" dirty="0"/>
              <a:t>ткријемо своје уметничке таленте, рецимо сликање, вајање</a:t>
            </a:r>
            <a:endParaRPr lang="sr-Cyrl-RS" dirty="0"/>
          </a:p>
          <a:p>
            <a:endParaRPr lang="sr-Latn-RS" dirty="0"/>
          </a:p>
          <a:p>
            <a:r>
              <a:rPr lang="sr-Cyrl-RS" dirty="0"/>
              <a:t>О</a:t>
            </a:r>
            <a:r>
              <a:rPr lang="sr-Latn-RS" dirty="0"/>
              <a:t>биђемо сајтове са изложбама</a:t>
            </a:r>
          </a:p>
          <a:p>
            <a:endParaRPr lang="sr-Latn-RS" dirty="0"/>
          </a:p>
          <a:p>
            <a:r>
              <a:rPr lang="sr-Cyrl-RS" dirty="0"/>
              <a:t>П</a:t>
            </a:r>
            <a:r>
              <a:rPr lang="sr-Latn-RS" dirty="0"/>
              <a:t>ронађемо бакине кулинарске рецепте </a:t>
            </a:r>
          </a:p>
          <a:p>
            <a:endParaRPr lang="sr-Latn-R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EA5D356-7704-49FA-82AF-0B0928B1B2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601" y="4047618"/>
            <a:ext cx="2619375" cy="174307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8063" y="1340036"/>
            <a:ext cx="3155950" cy="188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7990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7EC78E-68BF-4006-8F11-13F2BD3FB2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5057"/>
            <a:ext cx="10515600" cy="5831906"/>
          </a:xfrm>
        </p:spPr>
        <p:txBody>
          <a:bodyPr>
            <a:normAutofit/>
          </a:bodyPr>
          <a:lstStyle/>
          <a:p>
            <a:endParaRPr lang="sr-Cyrl-RS" dirty="0"/>
          </a:p>
          <a:p>
            <a:r>
              <a:rPr lang="sr-Cyrl-RS" dirty="0"/>
              <a:t>Н</a:t>
            </a:r>
            <a:r>
              <a:rPr lang="sr-Latn-RS" dirty="0"/>
              <a:t>аправимо цртеж  породичног стабла, </a:t>
            </a:r>
          </a:p>
          <a:p>
            <a:endParaRPr lang="sr-Latn-RS" dirty="0"/>
          </a:p>
          <a:p>
            <a:r>
              <a:rPr lang="sr-Cyrl-RS" dirty="0"/>
              <a:t>К</a:t>
            </a:r>
            <a:r>
              <a:rPr lang="sr-Latn-RS" dirty="0"/>
              <a:t>онтактирамо пријатеље које давно нисмо</a:t>
            </a:r>
          </a:p>
          <a:p>
            <a:endParaRPr lang="sr-Latn-RS" dirty="0"/>
          </a:p>
          <a:p>
            <a:r>
              <a:rPr lang="sr-Cyrl-RS" dirty="0"/>
              <a:t>Н</a:t>
            </a:r>
            <a:r>
              <a:rPr lang="sr-Latn-RS" dirty="0"/>
              <a:t>апишемо поруке захвалности себи, својим укућанима </a:t>
            </a:r>
          </a:p>
          <a:p>
            <a:endParaRPr lang="sr-Latn-RS" dirty="0"/>
          </a:p>
          <a:p>
            <a:r>
              <a:rPr lang="sr-Cyrl-RS" dirty="0"/>
              <a:t>Р</a:t>
            </a:r>
            <a:r>
              <a:rPr lang="sr-Latn-RS" dirty="0"/>
              <a:t>азмисимо коме можемо да помогнемо, не заборавимо старије укажимо им пажњу бригу и поштовање</a:t>
            </a:r>
          </a:p>
          <a:p>
            <a:endParaRPr lang="sr-Latn-R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53D0015-E90B-488B-9F36-D1A4E7788E3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29" b="11815"/>
          <a:stretch/>
        </p:blipFill>
        <p:spPr>
          <a:xfrm>
            <a:off x="9513455" y="194974"/>
            <a:ext cx="2072409" cy="19571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79F4093-7319-434A-A315-064618177F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421" y="4777221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8327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73</TotalTime>
  <Words>641</Words>
  <Application>Microsoft Office PowerPoint</Application>
  <PresentationFormat>Široki ekran</PresentationFormat>
  <Paragraphs>85</Paragraphs>
  <Slides>14</Slides>
  <Notes>0</Notes>
  <HiddenSlides>0</HiddenSlides>
  <MMClips>0</MMClips>
  <ScaleCrop>false</ScaleCrop>
  <HeadingPairs>
    <vt:vector size="6" baseType="variant">
      <vt:variant>
        <vt:lpstr>Korišćeni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Wingdings</vt:lpstr>
      <vt:lpstr>Office Theme</vt:lpstr>
      <vt:lpstr>Како се понашати у кризи?   </vt:lpstr>
      <vt:lpstr>PowerPoint prezentacija</vt:lpstr>
      <vt:lpstr>PowerPoint prezentacija</vt:lpstr>
      <vt:lpstr>PowerPoint prezentacija</vt:lpstr>
      <vt:lpstr>PowerPoint prezentacija</vt:lpstr>
      <vt:lpstr>У овој ситуацији најважније је да чинимо оно што је у НАШОЈ МОЋИ: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Како се понашати у кризи?</dc:title>
  <dc:creator>DELL</dc:creator>
  <cp:lastModifiedBy>Dusan Aleksic</cp:lastModifiedBy>
  <cp:revision>12</cp:revision>
  <dcterms:created xsi:type="dcterms:W3CDTF">2020-03-31T11:44:43Z</dcterms:created>
  <dcterms:modified xsi:type="dcterms:W3CDTF">2020-03-31T23:24:28Z</dcterms:modified>
</cp:coreProperties>
</file>